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68" r:id="rId6"/>
    <p:sldId id="269" r:id="rId7"/>
    <p:sldId id="270" r:id="rId8"/>
    <p:sldId id="271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362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574C-4A38-4F12-AD6C-CAB9D3E97A4A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EF93-A5A8-44B8-94D7-793D07BD3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796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574C-4A38-4F12-AD6C-CAB9D3E97A4A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EF93-A5A8-44B8-94D7-793D07BD3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016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574C-4A38-4F12-AD6C-CAB9D3E97A4A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EF93-A5A8-44B8-94D7-793D07BD3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098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574C-4A38-4F12-AD6C-CAB9D3E97A4A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EF93-A5A8-44B8-94D7-793D07BD3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82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574C-4A38-4F12-AD6C-CAB9D3E97A4A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EF93-A5A8-44B8-94D7-793D07BD3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50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574C-4A38-4F12-AD6C-CAB9D3E97A4A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EF93-A5A8-44B8-94D7-793D07BD3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697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574C-4A38-4F12-AD6C-CAB9D3E97A4A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EF93-A5A8-44B8-94D7-793D07BD3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120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574C-4A38-4F12-AD6C-CAB9D3E97A4A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EF93-A5A8-44B8-94D7-793D07BD3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558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574C-4A38-4F12-AD6C-CAB9D3E97A4A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EF93-A5A8-44B8-94D7-793D07BD3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54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574C-4A38-4F12-AD6C-CAB9D3E97A4A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EF93-A5A8-44B8-94D7-793D07BD3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03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574C-4A38-4F12-AD6C-CAB9D3E97A4A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EF93-A5A8-44B8-94D7-793D07BD3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21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4574C-4A38-4F12-AD6C-CAB9D3E97A4A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0EF93-A5A8-44B8-94D7-793D07BD3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29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31058" y="228600"/>
            <a:ext cx="5255342" cy="1676400"/>
          </a:xfrm>
          <a:prstGeom prst="round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058" y="295443"/>
            <a:ext cx="5029200" cy="1470025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Ink Free" panose="03080402000500000000" pitchFamily="66" charset="0"/>
              </a:rPr>
              <a:t>Objective: Student will be able to </a:t>
            </a:r>
            <a:r>
              <a:rPr lang="en-US" sz="2400" b="1" dirty="0" smtClean="0">
                <a:latin typeface="Ink Free" panose="03080402000500000000" pitchFamily="66" charset="0"/>
              </a:rPr>
              <a:t>explain the converse of the Pythagorean Theorem.</a:t>
            </a:r>
            <a:endParaRPr lang="en-US" sz="2400" b="1" dirty="0">
              <a:latin typeface="Ink Free" panose="03080402000500000000" pitchFamily="66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83458" y="2609850"/>
            <a:ext cx="8531942" cy="3943350"/>
          </a:xfrm>
          <a:prstGeom prst="round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182329" y="2514600"/>
            <a:ext cx="6934200" cy="2667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Bell Work</a:t>
            </a: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 the three side lengths form a right triangle?</a:t>
            </a:r>
          </a:p>
          <a:p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 in, 7 in, and 8 in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Photo of a Sign and Eyeglasses on Tab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533400"/>
            <a:ext cx="2554343" cy="1703801"/>
          </a:xfrm>
          <a:prstGeom prst="rect">
            <a:avLst/>
          </a:prstGeom>
          <a:solidFill>
            <a:srgbClr val="000000">
              <a:shade val="95000"/>
            </a:srgbClr>
          </a:solidFill>
          <a:ln w="57150" cap="sq">
            <a:solidFill>
              <a:schemeClr val="tx1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2671234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381000"/>
            <a:ext cx="8150942" cy="5791200"/>
          </a:xfrm>
          <a:prstGeom prst="round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828800"/>
            <a:ext cx="8077200" cy="2232025"/>
          </a:xfrm>
        </p:spPr>
        <p:txBody>
          <a:bodyPr>
            <a:noAutofit/>
          </a:bodyPr>
          <a:lstStyle/>
          <a:p>
            <a:r>
              <a:rPr lang="en-US" sz="5400" b="1" u="sng" dirty="0" smtClean="0">
                <a:latin typeface="Ink Free" panose="03080402000500000000" pitchFamily="66" charset="0"/>
              </a:rPr>
              <a:t>Unit: </a:t>
            </a:r>
            <a:r>
              <a:rPr lang="en-US" sz="5400" b="1" dirty="0" smtClean="0">
                <a:latin typeface="Ink Free" panose="03080402000500000000" pitchFamily="66" charset="0"/>
              </a:rPr>
              <a:t>Pythagorean Theorem</a:t>
            </a:r>
            <a:br>
              <a:rPr lang="en-US" sz="5400" b="1" dirty="0" smtClean="0">
                <a:latin typeface="Ink Free" panose="03080402000500000000" pitchFamily="66" charset="0"/>
              </a:rPr>
            </a:br>
            <a:r>
              <a:rPr lang="en-US" sz="5400" b="1" dirty="0" smtClean="0">
                <a:latin typeface="Ink Free" panose="03080402000500000000" pitchFamily="66" charset="0"/>
              </a:rPr>
              <a:t/>
            </a:r>
            <a:br>
              <a:rPr lang="en-US" sz="5400" b="1" dirty="0" smtClean="0">
                <a:latin typeface="Ink Free" panose="03080402000500000000" pitchFamily="66" charset="0"/>
              </a:rPr>
            </a:br>
            <a:r>
              <a:rPr lang="en-US" sz="5400" b="1" u="sng" dirty="0" smtClean="0">
                <a:latin typeface="Ink Free" panose="03080402000500000000" pitchFamily="66" charset="0"/>
              </a:rPr>
              <a:t>Topic: </a:t>
            </a:r>
            <a:r>
              <a:rPr lang="en-US" sz="5400" b="1" dirty="0" smtClean="0">
                <a:latin typeface="Ink Free" panose="03080402000500000000" pitchFamily="66" charset="0"/>
              </a:rPr>
              <a:t>Converse of the Pythagorean Theorem</a:t>
            </a:r>
            <a:endParaRPr lang="en-US" sz="5400" b="1" u="sng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382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381000"/>
            <a:ext cx="8150942" cy="5791200"/>
          </a:xfrm>
          <a:prstGeom prst="round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533400"/>
            <a:ext cx="754134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Ink Free" panose="03080402000500000000" pitchFamily="66" charset="0"/>
              </a:rPr>
              <a:t>The converse of the Pythagorean Theorem is used to determine whether a set of three numbers forms a right triangle, an acute triangle, or an obtuse triangle</a:t>
            </a:r>
            <a:endParaRPr lang="en-US" sz="3600" b="1" dirty="0">
              <a:solidFill>
                <a:srgbClr val="002060"/>
              </a:solidFill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706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381000"/>
            <a:ext cx="8150942" cy="5791200"/>
          </a:xfrm>
          <a:prstGeom prst="round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406791" y="2394252"/>
                <a:ext cx="7922342" cy="12486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 algn="ctr">
                  <a:buFont typeface="Arial" panose="020B0604020202020204" pitchFamily="34" charset="0"/>
                  <a:buChar char="•"/>
                </a:pPr>
                <a:r>
                  <a:rPr lang="en-US" sz="2400" b="1" dirty="0" smtClean="0">
                    <a:solidFill>
                      <a:srgbClr val="002060"/>
                    </a:solidFill>
                  </a:rPr>
                  <a:t>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𝒄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24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&gt;</m:t>
                    </m:r>
                    <m:sSup>
                      <m:sSup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𝒂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  <m:r>
                      <a:rPr lang="en-US" sz="24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+</m:t>
                    </m:r>
                    <m:sSup>
                      <m:sSup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𝒃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</a:rPr>
                  <a:t>, then the triangle is an OBTUSE triangle</a:t>
                </a:r>
              </a:p>
              <a:p>
                <a:pPr marL="342900" indent="-342900" algn="ctr">
                  <a:buFont typeface="Arial" panose="020B0604020202020204" pitchFamily="34" charset="0"/>
                  <a:buChar char="•"/>
                </a:pPr>
                <a:r>
                  <a:rPr lang="en-US" sz="2400" b="1" dirty="0" smtClean="0">
                    <a:solidFill>
                      <a:srgbClr val="002060"/>
                    </a:solidFill>
                  </a:rPr>
                  <a:t>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𝒄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24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&lt;</m:t>
                    </m:r>
                    <m:sSup>
                      <m:sSup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𝒂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  <m:r>
                      <a:rPr lang="en-US" sz="24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+</m:t>
                    </m:r>
                    <m:sSup>
                      <m:sSup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𝒃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</a:rPr>
                  <a:t>, then the triangle is an ACUTE triangle</a:t>
                </a:r>
              </a:p>
              <a:p>
                <a:pPr marL="342900" indent="-342900" algn="ctr">
                  <a:buFont typeface="Arial" panose="020B0604020202020204" pitchFamily="34" charset="0"/>
                  <a:buChar char="•"/>
                </a:pPr>
                <a:r>
                  <a:rPr lang="en-US" sz="2400" b="1" dirty="0" smtClean="0">
                    <a:solidFill>
                      <a:srgbClr val="002060"/>
                    </a:solidFill>
                  </a:rPr>
                  <a:t>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𝒄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2400" b="1" i="1" smtClean="0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2400" b="1" i="1" smtClean="0">
                        <a:solidFill>
                          <a:srgbClr val="002060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𝒃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</a:rPr>
                  <a:t>, then the triangle is a RIGHT triangle</a:t>
                </a:r>
                <a:endParaRPr lang="en-US" sz="2400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1" y="2394252"/>
                <a:ext cx="7922342" cy="1248612"/>
              </a:xfrm>
              <a:prstGeom prst="rect">
                <a:avLst/>
              </a:prstGeom>
              <a:blipFill rotWithShape="1">
                <a:blip r:embed="rId2"/>
                <a:stretch>
                  <a:fillRect t="-2927" b="-82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755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381000"/>
            <a:ext cx="8150942" cy="5791200"/>
          </a:xfrm>
          <a:prstGeom prst="round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533400"/>
            <a:ext cx="75413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</a:rPr>
              <a:t>Determine what type of triangle is formed by each set of numbers:</a:t>
            </a:r>
          </a:p>
          <a:p>
            <a:pPr algn="ctr"/>
            <a:endParaRPr lang="en-US" sz="3600" b="1" dirty="0">
              <a:solidFill>
                <a:srgbClr val="002060"/>
              </a:solidFill>
            </a:endParaRPr>
          </a:p>
          <a:p>
            <a:pPr algn="ctr"/>
            <a:r>
              <a:rPr lang="en-US" sz="3600" b="1" dirty="0" smtClean="0">
                <a:solidFill>
                  <a:srgbClr val="002060"/>
                </a:solidFill>
              </a:rPr>
              <a:t>12, 16, 18</a:t>
            </a:r>
            <a:endParaRPr lang="en-US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814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381000"/>
            <a:ext cx="8150942" cy="5791200"/>
          </a:xfrm>
          <a:prstGeom prst="round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533400"/>
            <a:ext cx="75413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</a:rPr>
              <a:t>Determine what type of triangle is formed by each set of numbers:</a:t>
            </a:r>
          </a:p>
          <a:p>
            <a:pPr algn="ctr"/>
            <a:endParaRPr lang="en-US" sz="3600" b="1" dirty="0">
              <a:solidFill>
                <a:srgbClr val="002060"/>
              </a:solidFill>
            </a:endParaRPr>
          </a:p>
          <a:p>
            <a:pPr algn="ctr"/>
            <a:r>
              <a:rPr lang="en-US" sz="3600" b="1" dirty="0" smtClean="0">
                <a:solidFill>
                  <a:srgbClr val="002060"/>
                </a:solidFill>
              </a:rPr>
              <a:t>10, 24, 26</a:t>
            </a:r>
            <a:endParaRPr lang="en-US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122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381000"/>
            <a:ext cx="8150942" cy="5791200"/>
          </a:xfrm>
          <a:prstGeom prst="round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533400"/>
            <a:ext cx="75413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</a:rPr>
              <a:t>Determine what type of triangle is formed by each set of numbers:</a:t>
            </a:r>
          </a:p>
          <a:p>
            <a:pPr algn="ctr"/>
            <a:endParaRPr lang="en-US" sz="3600" b="1" dirty="0">
              <a:solidFill>
                <a:srgbClr val="002060"/>
              </a:solidFill>
            </a:endParaRPr>
          </a:p>
          <a:p>
            <a:pPr algn="ctr"/>
            <a:r>
              <a:rPr lang="en-US" sz="3600" b="1" dirty="0" smtClean="0">
                <a:solidFill>
                  <a:srgbClr val="002060"/>
                </a:solidFill>
              </a:rPr>
              <a:t>4.2, 14.2, 15</a:t>
            </a:r>
            <a:endParaRPr lang="en-US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122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381000"/>
            <a:ext cx="8150942" cy="5791200"/>
          </a:xfrm>
          <a:prstGeom prst="round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533400"/>
            <a:ext cx="75413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</a:rPr>
              <a:t>Determine what type of triangle is formed by each set of numbers:</a:t>
            </a:r>
          </a:p>
          <a:p>
            <a:pPr algn="ctr"/>
            <a:endParaRPr lang="en-US" sz="3600" b="1" dirty="0">
              <a:solidFill>
                <a:srgbClr val="002060"/>
              </a:solidFill>
            </a:endParaRPr>
          </a:p>
          <a:p>
            <a:pPr algn="ctr"/>
            <a:r>
              <a:rPr lang="en-US" sz="3600" b="1" dirty="0" smtClean="0">
                <a:solidFill>
                  <a:srgbClr val="002060"/>
                </a:solidFill>
              </a:rPr>
              <a:t>16, 24, 30</a:t>
            </a:r>
            <a:endParaRPr lang="en-US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122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381000"/>
            <a:ext cx="8150942" cy="5791200"/>
          </a:xfrm>
          <a:prstGeom prst="round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-1143000"/>
            <a:ext cx="8077200" cy="41148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002060"/>
                </a:solidFill>
                <a:latin typeface="Ink Free" panose="03080402000500000000" pitchFamily="66" charset="0"/>
              </a:rPr>
              <a:t>Homework Assignment</a:t>
            </a:r>
            <a:endParaRPr lang="en-US" sz="6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8105" y="1752600"/>
            <a:ext cx="8150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</a:rPr>
              <a:t>Pythagorean Theorem HW </a:t>
            </a:r>
            <a:r>
              <a:rPr lang="en-US" sz="4800" b="1" dirty="0" smtClean="0">
                <a:solidFill>
                  <a:srgbClr val="002060"/>
                </a:solidFill>
              </a:rPr>
              <a:t>4</a:t>
            </a:r>
            <a:endParaRPr lang="en-US" sz="4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422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210</Words>
  <Application>Microsoft Office PowerPoint</Application>
  <PresentationFormat>On-screen Show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Objective: Student will be able to explain the converse of the Pythagorean Theorem.</vt:lpstr>
      <vt:lpstr>Unit: Pythagorean Theorem  Topic: Converse of the Pythagorean Theorem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Homework 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Objective: Student will be able to understand the difference between rational and irrational numbers</dc:title>
  <dc:creator>Zach Carlson</dc:creator>
  <cp:lastModifiedBy>Zach Carlson</cp:lastModifiedBy>
  <cp:revision>17</cp:revision>
  <dcterms:created xsi:type="dcterms:W3CDTF">2019-01-11T20:20:41Z</dcterms:created>
  <dcterms:modified xsi:type="dcterms:W3CDTF">2019-01-15T15:00:16Z</dcterms:modified>
</cp:coreProperties>
</file>